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3" r:id="rId4"/>
    <p:sldId id="257" r:id="rId5"/>
    <p:sldId id="264" r:id="rId6"/>
    <p:sldId id="265" r:id="rId7"/>
    <p:sldId id="271" r:id="rId8"/>
    <p:sldId id="259" r:id="rId9"/>
    <p:sldId id="260" r:id="rId10"/>
    <p:sldId id="258" r:id="rId11"/>
    <p:sldId id="266" r:id="rId12"/>
    <p:sldId id="267" r:id="rId13"/>
    <p:sldId id="269" r:id="rId14"/>
    <p:sldId id="270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57" d="100"/>
          <a:sy n="57" d="100"/>
        </p:scale>
        <p:origin x="89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F2E85-215D-45A4-9292-CB9918487B17}" type="datetimeFigureOut">
              <a:rPr lang="it-IT" smtClean="0"/>
              <a:t>19/01/2022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EEF2E-E5D5-46FD-9D41-FF7914B5A9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50731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F2E85-215D-45A4-9292-CB9918487B17}" type="datetimeFigureOut">
              <a:rPr lang="it-IT" smtClean="0"/>
              <a:t>19/01/2022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EEF2E-E5D5-46FD-9D41-FF7914B5A9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5985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F2E85-215D-45A4-9292-CB9918487B17}" type="datetimeFigureOut">
              <a:rPr lang="it-IT" smtClean="0"/>
              <a:t>19/01/2022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EEF2E-E5D5-46FD-9D41-FF7914B5A944}" type="slidenum">
              <a:rPr lang="it-IT" smtClean="0"/>
              <a:t>‹N›</a:t>
            </a:fld>
            <a:endParaRPr lang="it-IT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287547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F2E85-215D-45A4-9292-CB9918487B17}" type="datetimeFigureOut">
              <a:rPr lang="it-IT" smtClean="0"/>
              <a:t>19/01/2022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EEF2E-E5D5-46FD-9D41-FF7914B5A9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60070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F2E85-215D-45A4-9292-CB9918487B17}" type="datetimeFigureOut">
              <a:rPr lang="it-IT" smtClean="0"/>
              <a:t>19/01/2022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EEF2E-E5D5-46FD-9D41-FF7914B5A944}" type="slidenum">
              <a:rPr lang="it-IT" smtClean="0"/>
              <a:t>‹N›</a:t>
            </a:fld>
            <a:endParaRPr lang="it-IT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264120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F2E85-215D-45A4-9292-CB9918487B17}" type="datetimeFigureOut">
              <a:rPr lang="it-IT" smtClean="0"/>
              <a:t>19/01/2022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EEF2E-E5D5-46FD-9D41-FF7914B5A9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85266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F2E85-215D-45A4-9292-CB9918487B17}" type="datetimeFigureOut">
              <a:rPr lang="it-IT" smtClean="0"/>
              <a:t>19/01/2022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EEF2E-E5D5-46FD-9D41-FF7914B5A9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78803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F2E85-215D-45A4-9292-CB9918487B17}" type="datetimeFigureOut">
              <a:rPr lang="it-IT" smtClean="0"/>
              <a:t>19/01/2022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EEF2E-E5D5-46FD-9D41-FF7914B5A9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2954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F2E85-215D-45A4-9292-CB9918487B17}" type="datetimeFigureOut">
              <a:rPr lang="it-IT" smtClean="0"/>
              <a:t>19/01/2022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EEF2E-E5D5-46FD-9D41-FF7914B5A9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3832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F2E85-215D-45A4-9292-CB9918487B17}" type="datetimeFigureOut">
              <a:rPr lang="it-IT" smtClean="0"/>
              <a:t>19/01/2022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EEF2E-E5D5-46FD-9D41-FF7914B5A9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2371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F2E85-215D-45A4-9292-CB9918487B17}" type="datetimeFigureOut">
              <a:rPr lang="it-IT" smtClean="0"/>
              <a:t>19/01/2022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EEF2E-E5D5-46FD-9D41-FF7914B5A9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0621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F2E85-215D-45A4-9292-CB9918487B17}" type="datetimeFigureOut">
              <a:rPr lang="it-IT" smtClean="0"/>
              <a:t>19/01/2022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EEF2E-E5D5-46FD-9D41-FF7914B5A9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2084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F2E85-215D-45A4-9292-CB9918487B17}" type="datetimeFigureOut">
              <a:rPr lang="it-IT" smtClean="0"/>
              <a:t>19/01/2022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EEF2E-E5D5-46FD-9D41-FF7914B5A9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0470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F2E85-215D-45A4-9292-CB9918487B17}" type="datetimeFigureOut">
              <a:rPr lang="it-IT" smtClean="0"/>
              <a:t>19/01/2022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EEF2E-E5D5-46FD-9D41-FF7914B5A9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7935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F2E85-215D-45A4-9292-CB9918487B17}" type="datetimeFigureOut">
              <a:rPr lang="it-IT" smtClean="0"/>
              <a:t>19/01/2022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EEF2E-E5D5-46FD-9D41-FF7914B5A9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6164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F2E85-215D-45A4-9292-CB9918487B17}" type="datetimeFigureOut">
              <a:rPr lang="it-IT" smtClean="0"/>
              <a:t>19/01/2022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EEF2E-E5D5-46FD-9D41-FF7914B5A9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2814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8F2E85-215D-45A4-9292-CB9918487B17}" type="datetimeFigureOut">
              <a:rPr lang="it-IT" smtClean="0"/>
              <a:t>19/01/2022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C2EEF2E-E5D5-46FD-9D41-FF7914B5A9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2595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diana.cerini@unimib.it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479075" y="811764"/>
            <a:ext cx="7766936" cy="2539277"/>
          </a:xfrm>
        </p:spPr>
        <p:txBody>
          <a:bodyPr/>
          <a:lstStyle/>
          <a:p>
            <a:pPr algn="l"/>
            <a:r>
              <a:rPr lang="it-IT" b="1" dirty="0"/>
              <a:t>SETTIMANA DELL’INVESTIMENTO  SOSTENIBILE (SRI) 2021</a:t>
            </a:r>
            <a:r>
              <a:rPr lang="it-IT" dirty="0"/>
              <a:t> 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01283" y="4032514"/>
            <a:ext cx="8501457" cy="1096896"/>
          </a:xfrm>
        </p:spPr>
        <p:txBody>
          <a:bodyPr>
            <a:noAutofit/>
          </a:bodyPr>
          <a:lstStyle/>
          <a:p>
            <a:pPr algn="just"/>
            <a:r>
              <a:rPr lang="it-IT" sz="2400" dirty="0">
                <a:solidFill>
                  <a:schemeClr val="tx1"/>
                </a:solidFill>
              </a:rPr>
              <a:t>Prof. Avv. </a:t>
            </a:r>
            <a:r>
              <a:rPr lang="it-IT" sz="2400" b="1" dirty="0">
                <a:solidFill>
                  <a:schemeClr val="tx1"/>
                </a:solidFill>
              </a:rPr>
              <a:t>Diana CERINI </a:t>
            </a:r>
            <a:r>
              <a:rPr lang="it-IT" sz="2400" dirty="0">
                <a:solidFill>
                  <a:schemeClr val="tx1"/>
                </a:solidFill>
              </a:rPr>
              <a:t>– Avv. </a:t>
            </a:r>
            <a:r>
              <a:rPr lang="it-IT" sz="2400" b="1" dirty="0">
                <a:solidFill>
                  <a:schemeClr val="tx1"/>
                </a:solidFill>
              </a:rPr>
              <a:t>Andrea PISANI TEDESCO</a:t>
            </a:r>
            <a:r>
              <a:rPr lang="it-IT" sz="2400" dirty="0">
                <a:solidFill>
                  <a:schemeClr val="tx1"/>
                </a:solidFill>
              </a:rPr>
              <a:t>, </a:t>
            </a:r>
            <a:r>
              <a:rPr lang="it-IT" sz="2400" dirty="0" err="1">
                <a:solidFill>
                  <a:schemeClr val="tx1"/>
                </a:solidFill>
              </a:rPr>
              <a:t>PhD</a:t>
            </a:r>
            <a:r>
              <a:rPr lang="it-IT" sz="2400" dirty="0">
                <a:solidFill>
                  <a:schemeClr val="tx1"/>
                </a:solidFill>
              </a:rPr>
              <a:t> </a:t>
            </a:r>
          </a:p>
          <a:p>
            <a:pPr algn="just"/>
            <a:r>
              <a:rPr lang="it-IT" sz="2400" b="1" dirty="0">
                <a:solidFill>
                  <a:schemeClr val="tx1"/>
                </a:solidFill>
              </a:rPr>
              <a:t>CELIS</a:t>
            </a:r>
            <a:r>
              <a:rPr lang="it-IT" sz="2400" dirty="0">
                <a:solidFill>
                  <a:schemeClr val="tx1"/>
                </a:solidFill>
              </a:rPr>
              <a:t> (</a:t>
            </a:r>
            <a:r>
              <a:rPr lang="it-IT" sz="2400" i="1" dirty="0">
                <a:solidFill>
                  <a:schemeClr val="tx1"/>
                </a:solidFill>
              </a:rPr>
              <a:t>Center for Law, </a:t>
            </a:r>
            <a:r>
              <a:rPr lang="it-IT" sz="2400" i="1" dirty="0" err="1">
                <a:solidFill>
                  <a:schemeClr val="tx1"/>
                </a:solidFill>
              </a:rPr>
              <a:t>Innovation</a:t>
            </a:r>
            <a:r>
              <a:rPr lang="it-IT" sz="2400" i="1" dirty="0">
                <a:solidFill>
                  <a:schemeClr val="tx1"/>
                </a:solidFill>
              </a:rPr>
              <a:t> and </a:t>
            </a:r>
            <a:r>
              <a:rPr lang="it-IT" sz="2400" i="1" dirty="0" err="1">
                <a:solidFill>
                  <a:schemeClr val="tx1"/>
                </a:solidFill>
              </a:rPr>
              <a:t>Sustainability</a:t>
            </a:r>
            <a:r>
              <a:rPr lang="it-IT" sz="2400" dirty="0">
                <a:solidFill>
                  <a:schemeClr val="tx1"/>
                </a:solidFill>
              </a:rPr>
              <a:t>) – Università degli Studi di Milano Bicocca, Dipartimento di Giurisprudenza </a:t>
            </a:r>
          </a:p>
        </p:txBody>
      </p:sp>
      <p:pic>
        <p:nvPicPr>
          <p:cNvPr id="4" name="Immagine 4">
            <a:extLst>
              <a:ext uri="{FF2B5EF4-FFF2-40B4-BE49-F238E27FC236}">
                <a16:creationId xmlns:a16="http://schemas.microsoft.com/office/drawing/2014/main" id="{AA532D90-AAF5-4BDA-B344-09DD09B5A2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6426" y="346405"/>
            <a:ext cx="1404937" cy="140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931226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/>
              <a:t>Obblighi di </a:t>
            </a:r>
            <a:r>
              <a:rPr lang="it-IT" b="1" i="1" dirty="0" err="1"/>
              <a:t>disclosure</a:t>
            </a:r>
            <a:r>
              <a:rPr lang="it-IT" b="1" i="1" dirty="0"/>
              <a:t> </a:t>
            </a:r>
            <a:r>
              <a:rPr lang="it-IT" b="1" dirty="0"/>
              <a:t>e di «orientamento» nell’esecuzione dei doveri fiduciari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dirty="0"/>
              <a:t>Nei servizi finanziari puri</a:t>
            </a:r>
          </a:p>
          <a:p>
            <a:pPr algn="just"/>
            <a:endParaRPr lang="it-IT" dirty="0"/>
          </a:p>
          <a:p>
            <a:pPr algn="just"/>
            <a:r>
              <a:rPr lang="it-IT" dirty="0"/>
              <a:t>Nei servizi assicurativi </a:t>
            </a:r>
          </a:p>
          <a:p>
            <a:pPr algn="just"/>
            <a:endParaRPr lang="it-IT" dirty="0"/>
          </a:p>
          <a:p>
            <a:pPr algn="just"/>
            <a:r>
              <a:rPr lang="it-IT" dirty="0"/>
              <a:t>Informare e orientare le scelte verso investimenti sostenibili </a:t>
            </a:r>
            <a:r>
              <a:rPr lang="it-IT" b="1" dirty="0">
                <a:sym typeface="Wingdings" panose="05000000000000000000" pitchFamily="2" charset="2"/>
              </a:rPr>
              <a:t> </a:t>
            </a:r>
            <a:r>
              <a:rPr lang="it-IT" b="1" i="1" dirty="0">
                <a:sym typeface="Wingdings" panose="05000000000000000000" pitchFamily="2" charset="2"/>
              </a:rPr>
              <a:t>novità</a:t>
            </a:r>
            <a:r>
              <a:rPr lang="it-IT" b="1" dirty="0">
                <a:sym typeface="Wingdings" panose="05000000000000000000" pitchFamily="2" charset="2"/>
              </a:rPr>
              <a:t>:</a:t>
            </a:r>
            <a:r>
              <a:rPr lang="it-IT" b="1" i="1" dirty="0">
                <a:sym typeface="Wingdings" panose="05000000000000000000" pitchFamily="2" charset="2"/>
              </a:rPr>
              <a:t> </a:t>
            </a:r>
            <a:r>
              <a:rPr lang="it-IT" dirty="0">
                <a:sym typeface="Wingdings" panose="05000000000000000000" pitchFamily="2" charset="2"/>
              </a:rPr>
              <a:t>obblighi per imprese e intermediari anche in ambito di </a:t>
            </a:r>
            <a:r>
              <a:rPr lang="it-IT" b="1" dirty="0">
                <a:sym typeface="Wingdings" panose="05000000000000000000" pitchFamily="2" charset="2"/>
              </a:rPr>
              <a:t>POG</a:t>
            </a:r>
            <a:r>
              <a:rPr lang="it-IT" dirty="0">
                <a:sym typeface="Wingdings" panose="05000000000000000000" pitchFamily="2" charset="2"/>
              </a:rPr>
              <a:t> e di </a:t>
            </a:r>
            <a:r>
              <a:rPr lang="it-IT" b="1" dirty="0">
                <a:sym typeface="Wingdings" panose="05000000000000000000" pitchFamily="2" charset="2"/>
              </a:rPr>
              <a:t>consulenza e assistenza </a:t>
            </a:r>
            <a:r>
              <a:rPr lang="it-IT" dirty="0">
                <a:sym typeface="Wingdings" panose="05000000000000000000" pitchFamily="2" charset="2"/>
              </a:rPr>
              <a:t>all’utenza</a:t>
            </a:r>
            <a:endParaRPr lang="it-IT" dirty="0"/>
          </a:p>
          <a:p>
            <a:pPr algn="just"/>
            <a:r>
              <a:rPr lang="it-IT" dirty="0"/>
              <a:t>Impegno del mondo finanziario, e della finanza, a trovare, creare e proporre investimenti sostenibili </a:t>
            </a:r>
          </a:p>
        </p:txBody>
      </p:sp>
      <p:pic>
        <p:nvPicPr>
          <p:cNvPr id="4" name="Immagine 4">
            <a:extLst>
              <a:ext uri="{FF2B5EF4-FFF2-40B4-BE49-F238E27FC236}">
                <a16:creationId xmlns:a16="http://schemas.microsoft.com/office/drawing/2014/main" id="{C3F28A31-1CBE-463D-BCD1-2F4A722ECB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2047" y="334529"/>
            <a:ext cx="1404937" cy="140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653002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Regolamento UE Tassonomia (2020/852)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I sei obiettivi ambientali (art. 9) </a:t>
            </a:r>
          </a:p>
          <a:p>
            <a:endParaRPr lang="it-IT" dirty="0"/>
          </a:p>
          <a:p>
            <a:r>
              <a:rPr lang="it-IT" b="1" dirty="0"/>
              <a:t>Mitigazione dei cambiamenti climatici</a:t>
            </a:r>
          </a:p>
          <a:p>
            <a:r>
              <a:rPr lang="it-IT" b="1" dirty="0"/>
              <a:t>Adattamento ai cambiamenti climatici</a:t>
            </a:r>
          </a:p>
          <a:p>
            <a:r>
              <a:rPr lang="it-IT" b="1" dirty="0"/>
              <a:t>Uso sostenibile e protezione delle acque e delle risorse marine</a:t>
            </a:r>
          </a:p>
          <a:p>
            <a:r>
              <a:rPr lang="it-IT" b="1" dirty="0"/>
              <a:t>Transizione verso un’economia circolare</a:t>
            </a:r>
          </a:p>
          <a:p>
            <a:r>
              <a:rPr lang="it-IT" b="1" dirty="0"/>
              <a:t>Prevenzione e riduzione dell’inquinamento</a:t>
            </a:r>
          </a:p>
          <a:p>
            <a:r>
              <a:rPr lang="it-IT" b="1" dirty="0"/>
              <a:t>Protezione e ripristino della biodiversità e degli ecosistemi</a:t>
            </a:r>
          </a:p>
        </p:txBody>
      </p:sp>
      <p:pic>
        <p:nvPicPr>
          <p:cNvPr id="4" name="Immagine 4">
            <a:extLst>
              <a:ext uri="{FF2B5EF4-FFF2-40B4-BE49-F238E27FC236}">
                <a16:creationId xmlns:a16="http://schemas.microsoft.com/office/drawing/2014/main" id="{E7141B15-3582-417D-A972-475FF84B48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3922" y="382031"/>
            <a:ext cx="1404937" cy="140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844551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Regolamento UE Tassonomia (2020/852)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t-IT" b="1" dirty="0"/>
              <a:t>Criteri di </a:t>
            </a:r>
            <a:r>
              <a:rPr lang="it-IT" b="1" dirty="0" err="1"/>
              <a:t>ecosostenibilità</a:t>
            </a:r>
            <a:r>
              <a:rPr lang="it-IT" dirty="0"/>
              <a:t>. Ai sensi dell’art. 3, un’attività è considerata ecosostenibile</a:t>
            </a:r>
            <a:r>
              <a:rPr lang="it-IT" b="1" dirty="0"/>
              <a:t> </a:t>
            </a:r>
            <a:r>
              <a:rPr lang="it-IT" dirty="0"/>
              <a:t>se: </a:t>
            </a:r>
          </a:p>
          <a:p>
            <a:pPr algn="just"/>
            <a:r>
              <a:rPr lang="it-IT" dirty="0"/>
              <a:t>Contribuisce in modo sostanziale al raggiungimento di uno o più Obiettivi ambientali;</a:t>
            </a:r>
          </a:p>
          <a:p>
            <a:pPr algn="just"/>
            <a:r>
              <a:rPr lang="it-IT" dirty="0"/>
              <a:t>Non arreca un danno significativo a nessuno degli Obiettivi ambientali (Principio DNSH: «</a:t>
            </a:r>
            <a:r>
              <a:rPr lang="it-IT" i="1" dirty="0"/>
              <a:t>do no </a:t>
            </a:r>
            <a:r>
              <a:rPr lang="it-IT" i="1" dirty="0" err="1"/>
              <a:t>significant</a:t>
            </a:r>
            <a:r>
              <a:rPr lang="it-IT" i="1" dirty="0"/>
              <a:t> </a:t>
            </a:r>
            <a:r>
              <a:rPr lang="it-IT" i="1" dirty="0" err="1"/>
              <a:t>harm</a:t>
            </a:r>
            <a:r>
              <a:rPr lang="it-IT" dirty="0"/>
              <a:t>»);</a:t>
            </a:r>
          </a:p>
          <a:p>
            <a:pPr algn="just"/>
            <a:r>
              <a:rPr lang="it-IT" dirty="0"/>
              <a:t>È svolta nel rispetto delle garanzie minime di salvaguardia </a:t>
            </a:r>
            <a:r>
              <a:rPr lang="it-IT" i="1" dirty="0"/>
              <a:t>ex</a:t>
            </a:r>
            <a:r>
              <a:rPr lang="it-IT" dirty="0"/>
              <a:t> art. 18 Regolamento Tassonomia (es. principi guida ONU su imprese e diritti umani);</a:t>
            </a:r>
          </a:p>
          <a:p>
            <a:pPr algn="just"/>
            <a:r>
              <a:rPr lang="it-IT" dirty="0"/>
              <a:t>Conforme ai criteri di vaglio tecnico fissati dalla Commissione UE.</a:t>
            </a:r>
          </a:p>
        </p:txBody>
      </p:sp>
      <p:pic>
        <p:nvPicPr>
          <p:cNvPr id="4" name="Immagine 4">
            <a:extLst>
              <a:ext uri="{FF2B5EF4-FFF2-40B4-BE49-F238E27FC236}">
                <a16:creationId xmlns:a16="http://schemas.microsoft.com/office/drawing/2014/main" id="{283F2EB2-51E4-4621-A1D8-4D21286AC5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2047" y="417657"/>
            <a:ext cx="1404937" cy="140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570353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Regolamento UE Tassonomia (2020/852)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346537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it-IT" sz="1900" dirty="0">
                <a:solidFill>
                  <a:schemeClr val="tx1"/>
                </a:solidFill>
              </a:rPr>
              <a:t>Principio DNSH: «</a:t>
            </a:r>
            <a:r>
              <a:rPr lang="it-IT" sz="1900" i="1" dirty="0">
                <a:solidFill>
                  <a:schemeClr val="tx1"/>
                </a:solidFill>
              </a:rPr>
              <a:t>do no </a:t>
            </a:r>
            <a:r>
              <a:rPr lang="it-IT" sz="1900" i="1" dirty="0" err="1">
                <a:solidFill>
                  <a:schemeClr val="tx1"/>
                </a:solidFill>
              </a:rPr>
              <a:t>significant</a:t>
            </a:r>
            <a:r>
              <a:rPr lang="it-IT" sz="1900" i="1" dirty="0">
                <a:solidFill>
                  <a:schemeClr val="tx1"/>
                </a:solidFill>
              </a:rPr>
              <a:t> </a:t>
            </a:r>
            <a:r>
              <a:rPr lang="it-IT" sz="1900" i="1" dirty="0" err="1">
                <a:solidFill>
                  <a:schemeClr val="tx1"/>
                </a:solidFill>
              </a:rPr>
              <a:t>harm</a:t>
            </a:r>
            <a:r>
              <a:rPr lang="it-IT" sz="1900" dirty="0">
                <a:solidFill>
                  <a:schemeClr val="tx1"/>
                </a:solidFill>
              </a:rPr>
              <a:t>») </a:t>
            </a:r>
            <a:r>
              <a:rPr lang="it-IT" sz="1900" dirty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it-IT" sz="1900" b="1" dirty="0">
                <a:solidFill>
                  <a:schemeClr val="tx1"/>
                </a:solidFill>
                <a:sym typeface="Wingdings" panose="05000000000000000000" pitchFamily="2" charset="2"/>
              </a:rPr>
              <a:t>vocazione espansiva del principio</a:t>
            </a:r>
            <a:r>
              <a:rPr lang="it-IT" sz="1900" dirty="0">
                <a:solidFill>
                  <a:schemeClr val="tx1"/>
                </a:solidFill>
                <a:sym typeface="Wingdings" panose="05000000000000000000" pitchFamily="2" charset="2"/>
              </a:rPr>
              <a:t>, richiamato dal </a:t>
            </a:r>
            <a:r>
              <a:rPr lang="it-IT" sz="1900" u="sng" dirty="0">
                <a:solidFill>
                  <a:schemeClr val="tx1"/>
                </a:solidFill>
                <a:sym typeface="Wingdings" panose="05000000000000000000" pitchFamily="2" charset="2"/>
              </a:rPr>
              <a:t>Regolamento (UE) 2021/241 che istituisce il dispositivo per la ripresa e la resilienza</a:t>
            </a:r>
            <a:r>
              <a:rPr lang="it-IT" sz="1900" dirty="0">
                <a:solidFill>
                  <a:schemeClr val="tx1"/>
                </a:solidFill>
                <a:sym typeface="Wingdings" panose="05000000000000000000" pitchFamily="2" charset="2"/>
              </a:rPr>
              <a:t>.</a:t>
            </a:r>
          </a:p>
          <a:p>
            <a:pPr marL="0" indent="0" algn="just">
              <a:buNone/>
            </a:pPr>
            <a:r>
              <a:rPr lang="it-IT" sz="1900" dirty="0">
                <a:solidFill>
                  <a:schemeClr val="tx1"/>
                </a:solidFill>
                <a:sym typeface="Wingdings" panose="05000000000000000000" pitchFamily="2" charset="2"/>
              </a:rPr>
              <a:t>La valutazione del piano per la ripresa e la resilienza (RRP, </a:t>
            </a:r>
            <a:r>
              <a:rPr lang="it-IT" sz="1900" i="1" dirty="0" err="1">
                <a:solidFill>
                  <a:schemeClr val="tx1"/>
                </a:solidFill>
                <a:sym typeface="Wingdings" panose="05000000000000000000" pitchFamily="2" charset="2"/>
              </a:rPr>
              <a:t>Recovery</a:t>
            </a:r>
            <a:r>
              <a:rPr lang="it-IT" sz="1900" i="1" dirty="0">
                <a:solidFill>
                  <a:schemeClr val="tx1"/>
                </a:solidFill>
                <a:sym typeface="Wingdings" panose="05000000000000000000" pitchFamily="2" charset="2"/>
              </a:rPr>
              <a:t> and </a:t>
            </a:r>
            <a:r>
              <a:rPr lang="it-IT" sz="1900" i="1" dirty="0" err="1">
                <a:solidFill>
                  <a:schemeClr val="tx1"/>
                </a:solidFill>
                <a:sym typeface="Wingdings" panose="05000000000000000000" pitchFamily="2" charset="2"/>
              </a:rPr>
              <a:t>Resilience</a:t>
            </a:r>
            <a:r>
              <a:rPr lang="it-IT" sz="1900" i="1" dirty="0">
                <a:solidFill>
                  <a:schemeClr val="tx1"/>
                </a:solidFill>
                <a:sym typeface="Wingdings" panose="05000000000000000000" pitchFamily="2" charset="2"/>
              </a:rPr>
              <a:t> Plan</a:t>
            </a:r>
            <a:r>
              <a:rPr lang="it-IT" sz="1900" dirty="0">
                <a:solidFill>
                  <a:schemeClr val="tx1"/>
                </a:solidFill>
                <a:sym typeface="Wingdings" panose="05000000000000000000" pitchFamily="2" charset="2"/>
              </a:rPr>
              <a:t>) deve garantire che </a:t>
            </a:r>
            <a:r>
              <a:rPr lang="it-IT" sz="1900" b="1" dirty="0">
                <a:solidFill>
                  <a:schemeClr val="tx1"/>
                </a:solidFill>
                <a:sym typeface="Wingdings" panose="05000000000000000000" pitchFamily="2" charset="2"/>
              </a:rPr>
              <a:t>ogni singola misura </a:t>
            </a:r>
            <a:r>
              <a:rPr lang="it-IT" sz="1900" dirty="0">
                <a:solidFill>
                  <a:schemeClr val="tx1"/>
                </a:solidFill>
                <a:sym typeface="Wingdings" panose="05000000000000000000" pitchFamily="2" charset="2"/>
              </a:rPr>
              <a:t>– ossia ciascuna riforma e ciascun investimento – </a:t>
            </a:r>
            <a:r>
              <a:rPr lang="it-IT" sz="1900" b="1" dirty="0">
                <a:solidFill>
                  <a:schemeClr val="tx1"/>
                </a:solidFill>
                <a:sym typeface="Wingdings" panose="05000000000000000000" pitchFamily="2" charset="2"/>
              </a:rPr>
              <a:t>sia conforme al principio </a:t>
            </a:r>
            <a:r>
              <a:rPr lang="it-IT" sz="1900" dirty="0">
                <a:solidFill>
                  <a:schemeClr val="tx1"/>
                </a:solidFill>
                <a:sym typeface="Wingdings" panose="05000000000000000000" pitchFamily="2" charset="2"/>
              </a:rPr>
              <a:t>del «non arrecare un danno significativo».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1900" dirty="0">
                <a:solidFill>
                  <a:schemeClr val="tx1"/>
                </a:solidFill>
                <a:sym typeface="Wingdings" panose="05000000000000000000" pitchFamily="2" charset="2"/>
              </a:rPr>
              <a:t>Sanzioni da implementare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1900" dirty="0">
                <a:solidFill>
                  <a:schemeClr val="tx1"/>
                </a:solidFill>
                <a:sym typeface="Wingdings" panose="05000000000000000000" pitchFamily="2" charset="2"/>
              </a:rPr>
              <a:t>Entro fine 2021 valutazioni della Commissione sul Regolamento Tassonomia. Possibile inclusione degli obiettivi sociali?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it-IT" sz="190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marL="0" indent="0" algn="just">
              <a:buNone/>
            </a:pPr>
            <a:r>
              <a:rPr lang="it-IT" sz="1900" b="1" dirty="0">
                <a:solidFill>
                  <a:schemeClr val="tx1"/>
                </a:solidFill>
                <a:sym typeface="Wingdings" panose="05000000000000000000" pitchFamily="2" charset="2"/>
              </a:rPr>
              <a:t>Approccio normativo graduale </a:t>
            </a:r>
            <a:r>
              <a:rPr lang="it-IT" sz="1900" dirty="0">
                <a:solidFill>
                  <a:schemeClr val="tx1"/>
                </a:solidFill>
                <a:sym typeface="Wingdings" panose="05000000000000000000" pitchFamily="2" charset="2"/>
              </a:rPr>
              <a:t>tipico del diritto UE. Cfr. Dichiarazione </a:t>
            </a:r>
            <a:r>
              <a:rPr lang="it-IT" sz="1900" dirty="0" err="1">
                <a:solidFill>
                  <a:schemeClr val="tx1"/>
                </a:solidFill>
                <a:sym typeface="Wingdings" panose="05000000000000000000" pitchFamily="2" charset="2"/>
              </a:rPr>
              <a:t>Schuman</a:t>
            </a:r>
            <a:r>
              <a:rPr lang="it-IT" sz="1900" dirty="0">
                <a:solidFill>
                  <a:schemeClr val="tx1"/>
                </a:solidFill>
                <a:sym typeface="Wingdings" panose="05000000000000000000" pitchFamily="2" charset="2"/>
              </a:rPr>
              <a:t> del 9 maggio 1950.</a:t>
            </a:r>
          </a:p>
          <a:p>
            <a:pPr marL="0" indent="0">
              <a:buNone/>
            </a:pPr>
            <a:endParaRPr lang="it-IT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it-IT" dirty="0"/>
          </a:p>
        </p:txBody>
      </p:sp>
      <p:pic>
        <p:nvPicPr>
          <p:cNvPr id="4" name="Immagine 4">
            <a:extLst>
              <a:ext uri="{FF2B5EF4-FFF2-40B4-BE49-F238E27FC236}">
                <a16:creationId xmlns:a16="http://schemas.microsoft.com/office/drawing/2014/main" id="{8AB2679F-210F-4FB9-B103-0FE1E6A2DE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40172" y="310778"/>
            <a:ext cx="1404937" cy="140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518514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65AC7D1-EAA9-48F5-B509-60A7F50BF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D6320AF9-619A-4175-865B-5663E1AEF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63B6EC6-D752-4EE7-908B-F8F19E8C7F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111313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FECD4E8-AD3E-4228-82A2-9461958EA9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3290979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23">
            <a:extLst>
              <a:ext uri="{FF2B5EF4-FFF2-40B4-BE49-F238E27FC236}">
                <a16:creationId xmlns:a16="http://schemas.microsoft.com/office/drawing/2014/main" id="{7E018740-5C2B-4A41-AC1A-7E68D1EC1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82568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25">
            <a:extLst>
              <a:ext uri="{FF2B5EF4-FFF2-40B4-BE49-F238E27FC236}">
                <a16:creationId xmlns:a16="http://schemas.microsoft.com/office/drawing/2014/main" id="{166F75A4-C475-4941-8EE2-B80A06A2C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4534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Isosceles Triangle 20">
            <a:extLst>
              <a:ext uri="{FF2B5EF4-FFF2-40B4-BE49-F238E27FC236}">
                <a16:creationId xmlns:a16="http://schemas.microsoft.com/office/drawing/2014/main" id="{A032553A-72E8-4B0D-8405-FF9771C9AF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33425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Rectangle 27">
            <a:extLst>
              <a:ext uri="{FF2B5EF4-FFF2-40B4-BE49-F238E27FC236}">
                <a16:creationId xmlns:a16="http://schemas.microsoft.com/office/drawing/2014/main" id="{765800AC-C3B9-498E-87BC-29FAE4C76B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5592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1F9D6ACB-2FF4-49F9-978A-E0D5327FC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72758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A5EC319D-0FEA-4B95-A3EA-01E35672C9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97631" y="-8467"/>
            <a:ext cx="5994369" cy="6866467"/>
          </a:xfrm>
          <a:custGeom>
            <a:avLst/>
            <a:gdLst>
              <a:gd name="connsiteX0" fmla="*/ 0 w 5994369"/>
              <a:gd name="connsiteY0" fmla="*/ 0 h 6866467"/>
              <a:gd name="connsiteX1" fmla="*/ 1249825 w 5994369"/>
              <a:gd name="connsiteY1" fmla="*/ 0 h 6866467"/>
              <a:gd name="connsiteX2" fmla="*/ 1249825 w 5994369"/>
              <a:gd name="connsiteY2" fmla="*/ 8467 h 6866467"/>
              <a:gd name="connsiteX3" fmla="*/ 5994369 w 5994369"/>
              <a:gd name="connsiteY3" fmla="*/ 8467 h 6866467"/>
              <a:gd name="connsiteX4" fmla="*/ 5994369 w 5994369"/>
              <a:gd name="connsiteY4" fmla="*/ 6866467 h 6866467"/>
              <a:gd name="connsiteX5" fmla="*/ 1249825 w 5994369"/>
              <a:gd name="connsiteY5" fmla="*/ 6866467 h 6866467"/>
              <a:gd name="connsiteX6" fmla="*/ 1109382 w 5994369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94369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5994369" y="8467"/>
                </a:lnTo>
                <a:lnTo>
                  <a:pt x="5994369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3CEEAA05-A651-42F2-8921-7FEE22169F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60754" y="563826"/>
            <a:ext cx="5497081" cy="2227730"/>
          </a:xfrm>
        </p:spPr>
        <p:txBody>
          <a:bodyPr anchor="ctr">
            <a:normAutofit/>
          </a:bodyPr>
          <a:lstStyle/>
          <a:p>
            <a:r>
              <a:rPr lang="it-IT" sz="4000" b="1" dirty="0">
                <a:solidFill>
                  <a:schemeClr val="tx1"/>
                </a:solidFill>
              </a:rPr>
              <a:t>CELIS - </a:t>
            </a:r>
            <a:r>
              <a:rPr lang="it-IT" sz="4000" b="1" i="1" dirty="0">
                <a:solidFill>
                  <a:schemeClr val="tx1"/>
                </a:solidFill>
              </a:rPr>
              <a:t>Center for </a:t>
            </a:r>
            <a:r>
              <a:rPr lang="it-IT" sz="4000" b="1" i="1" dirty="0" err="1">
                <a:solidFill>
                  <a:schemeClr val="tx1"/>
                </a:solidFill>
              </a:rPr>
              <a:t>Law</a:t>
            </a:r>
            <a:r>
              <a:rPr lang="it-IT" sz="4000" b="1" i="1" dirty="0">
                <a:solidFill>
                  <a:schemeClr val="tx1"/>
                </a:solidFill>
              </a:rPr>
              <a:t>, Innovation and </a:t>
            </a:r>
            <a:r>
              <a:rPr lang="it-IT" sz="4000" b="1" i="1" dirty="0" err="1">
                <a:solidFill>
                  <a:schemeClr val="tx1"/>
                </a:solidFill>
              </a:rPr>
              <a:t>Sustainability</a:t>
            </a:r>
            <a:endParaRPr lang="it-IT" sz="4000" b="1" dirty="0">
              <a:solidFill>
                <a:schemeClr val="tx1"/>
              </a:solidFill>
            </a:endParaRPr>
          </a:p>
        </p:txBody>
      </p:sp>
      <p:pic>
        <p:nvPicPr>
          <p:cNvPr id="4" name="Immagine 4">
            <a:extLst>
              <a:ext uri="{FF2B5EF4-FFF2-40B4-BE49-F238E27FC236}">
                <a16:creationId xmlns:a16="http://schemas.microsoft.com/office/drawing/2014/main" id="{98F44985-7370-422C-AA21-BA37DE337F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7251" y="1545062"/>
            <a:ext cx="3596954" cy="35969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CB6DA0E-0E94-4409-8D3C-E78EC6AF63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1313" y="2837329"/>
            <a:ext cx="6583400" cy="3317938"/>
          </a:xfrm>
        </p:spPr>
        <p:txBody>
          <a:bodyPr anchor="t">
            <a:normAutofit fontScale="92500" lnSpcReduction="10000"/>
          </a:bodyPr>
          <a:lstStyle/>
          <a:p>
            <a:pPr marL="0" indent="0">
              <a:buNone/>
            </a:pPr>
            <a:endParaRPr lang="it-IT" sz="320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it-IT" sz="3200" dirty="0">
                <a:solidFill>
                  <a:schemeClr val="tx1"/>
                </a:solidFill>
                <a:sym typeface="Wingdings" panose="05000000000000000000" pitchFamily="2" charset="2"/>
              </a:rPr>
              <a:t>Contatti: </a:t>
            </a:r>
          </a:p>
          <a:p>
            <a:pPr marL="0" indent="0">
              <a:buNone/>
            </a:pPr>
            <a:r>
              <a:rPr lang="it-IT" sz="3200" b="1" dirty="0">
                <a:solidFill>
                  <a:schemeClr val="tx1"/>
                </a:solidFill>
                <a:sym typeface="Wingdings" panose="05000000000000000000" pitchFamily="2" charset="2"/>
              </a:rPr>
              <a:t>diana.cerini@unimib.it </a:t>
            </a:r>
          </a:p>
          <a:p>
            <a:pPr marL="0" indent="0">
              <a:buNone/>
            </a:pPr>
            <a:r>
              <a:rPr lang="it-IT" sz="3200" b="1" dirty="0">
                <a:solidFill>
                  <a:schemeClr val="tx1"/>
                </a:solidFill>
                <a:sym typeface="Wingdings" panose="05000000000000000000" pitchFamily="2" charset="2"/>
              </a:rPr>
              <a:t>andrea.pisanitedesco@unimib.it </a:t>
            </a:r>
          </a:p>
          <a:p>
            <a:pPr marL="0" indent="0">
              <a:buNone/>
            </a:pPr>
            <a:endParaRPr lang="it-IT" sz="3200" b="1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it-IT" sz="3200" b="1" dirty="0">
                <a:solidFill>
                  <a:schemeClr val="tx1"/>
                </a:solidFill>
                <a:sym typeface="Wingdings" panose="05000000000000000000" pitchFamily="2" charset="2"/>
              </a:rPr>
              <a:t>celis@unimib.it</a:t>
            </a:r>
          </a:p>
          <a:p>
            <a:pPr marL="0" indent="0">
              <a:buNone/>
            </a:pPr>
            <a:endParaRPr lang="it-IT" sz="3200" b="1" dirty="0">
              <a:solidFill>
                <a:schemeClr val="tx1"/>
              </a:solidFill>
              <a:latin typeface="Bahnschrift SemiBold Condensed" panose="020B0502040204020203" pitchFamily="34" charset="0"/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>
              <a:buNone/>
            </a:pPr>
            <a:endParaRPr lang="it-IT" sz="3200" b="1" u="sng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it-IT" dirty="0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it-IT" dirty="0">
              <a:solidFill>
                <a:srgbClr val="FFFFFF"/>
              </a:solidFill>
            </a:endParaRPr>
          </a:p>
          <a:p>
            <a:endParaRPr lang="it-IT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04409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>
            <a:extLst>
              <a:ext uri="{FF2B5EF4-FFF2-40B4-BE49-F238E27FC236}">
                <a16:creationId xmlns:a16="http://schemas.microsoft.com/office/drawing/2014/main" id="{A35F779E-8A05-4317-9ADD-92ACAE915E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3" y="3128797"/>
            <a:ext cx="6031377" cy="3417781"/>
          </a:xfrm>
          <a:prstGeom prst="rect">
            <a:avLst/>
          </a:prstGeom>
        </p:spPr>
      </p:pic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FC1C895-BCE4-4E9A-B54E-7FDAEE50E7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435293"/>
            <a:ext cx="8933197" cy="340891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000" b="1" dirty="0">
                <a:solidFill>
                  <a:schemeClr val="tx1"/>
                </a:solidFill>
              </a:rPr>
              <a:t>CELIS </a:t>
            </a:r>
            <a:r>
              <a:rPr lang="it-IT" sz="2000" dirty="0">
                <a:solidFill>
                  <a:schemeClr val="tx1"/>
                </a:solidFill>
              </a:rPr>
              <a:t>(</a:t>
            </a:r>
            <a:r>
              <a:rPr lang="it-IT" sz="2000" b="1" i="1" dirty="0">
                <a:solidFill>
                  <a:schemeClr val="tx1"/>
                </a:solidFill>
              </a:rPr>
              <a:t>Center for Law, </a:t>
            </a:r>
            <a:r>
              <a:rPr lang="it-IT" sz="2000" b="1" i="1" dirty="0" err="1">
                <a:solidFill>
                  <a:schemeClr val="tx1"/>
                </a:solidFill>
              </a:rPr>
              <a:t>Innovation</a:t>
            </a:r>
            <a:r>
              <a:rPr lang="it-IT" sz="2000" b="1" i="1" dirty="0">
                <a:solidFill>
                  <a:schemeClr val="tx1"/>
                </a:solidFill>
              </a:rPr>
              <a:t> and </a:t>
            </a:r>
            <a:r>
              <a:rPr lang="it-IT" sz="2000" b="1" i="1" dirty="0" err="1">
                <a:solidFill>
                  <a:schemeClr val="tx1"/>
                </a:solidFill>
              </a:rPr>
              <a:t>Sustainability</a:t>
            </a:r>
            <a:r>
              <a:rPr lang="it-IT" sz="2000" b="1" i="1" dirty="0">
                <a:solidFill>
                  <a:schemeClr val="tx1"/>
                </a:solidFill>
              </a:rPr>
              <a:t> </a:t>
            </a:r>
            <a:r>
              <a:rPr lang="it-IT" sz="2000" dirty="0">
                <a:solidFill>
                  <a:schemeClr val="tx1"/>
                </a:solidFill>
              </a:rPr>
              <a:t>– </a:t>
            </a:r>
            <a:r>
              <a:rPr lang="it-IT" sz="2000" b="1" dirty="0">
                <a:solidFill>
                  <a:schemeClr val="tx1"/>
                </a:solidFill>
              </a:rPr>
              <a:t>Diritto, Innovazione e sostenibilità</a:t>
            </a:r>
            <a:r>
              <a:rPr lang="it-IT" sz="2000" dirty="0">
                <a:solidFill>
                  <a:schemeClr val="tx1"/>
                </a:solidFill>
              </a:rPr>
              <a:t>) è un centro di ricerca istituito presso il Dipartimento di Giurisprudenza  dell'Università degli Studi di Milano–Bicocca.</a:t>
            </a:r>
          </a:p>
          <a:p>
            <a:pPr marL="0" indent="0" algn="just">
              <a:buNone/>
            </a:pPr>
            <a:r>
              <a:rPr lang="it-IT" sz="2000" dirty="0">
                <a:solidFill>
                  <a:schemeClr val="tx1"/>
                </a:solidFill>
              </a:rPr>
              <a:t>Nasce nel 2021 con lo scopo di svolgere, promuovere e diffondere ricerche e analisi giuridiche relative all’innovazione tecnologica e alle problematiche che essa solleva, specialmente in relazione ai profili di sostenibilità economica, sociale, ambientale ed etica.</a:t>
            </a:r>
          </a:p>
          <a:p>
            <a:pPr marL="0" indent="0">
              <a:buNone/>
            </a:pPr>
            <a:endParaRPr lang="it-IT" sz="2000" dirty="0"/>
          </a:p>
          <a:p>
            <a:endParaRPr lang="it-IT" sz="2000" dirty="0"/>
          </a:p>
        </p:txBody>
      </p:sp>
      <p:pic>
        <p:nvPicPr>
          <p:cNvPr id="4" name="Immagine 4">
            <a:extLst>
              <a:ext uri="{FF2B5EF4-FFF2-40B4-BE49-F238E27FC236}">
                <a16:creationId xmlns:a16="http://schemas.microsoft.com/office/drawing/2014/main" id="{1261FE9A-2240-4469-858C-201CB7D306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8925" y="435293"/>
            <a:ext cx="1404937" cy="140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007026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Tra gli obiettivi di CELIS vi sono</a:t>
            </a:r>
            <a:r>
              <a:rPr lang="it-IT" i="1" dirty="0"/>
              <a:t> inter alia</a:t>
            </a:r>
            <a:r>
              <a:rPr lang="it-IT" dirty="0"/>
              <a:t>: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77334" y="2064896"/>
            <a:ext cx="8596668" cy="3880773"/>
          </a:xfrm>
        </p:spPr>
        <p:txBody>
          <a:bodyPr/>
          <a:lstStyle/>
          <a:p>
            <a:pPr marL="0" indent="0" algn="just">
              <a:lnSpc>
                <a:spcPct val="90000"/>
              </a:lnSpc>
              <a:buNone/>
            </a:pPr>
            <a:endParaRPr lang="it-IT" dirty="0"/>
          </a:p>
          <a:p>
            <a:pPr algn="just">
              <a:lnSpc>
                <a:spcPct val="90000"/>
              </a:lnSpc>
            </a:pPr>
            <a:r>
              <a:rPr lang="it-IT" dirty="0"/>
              <a:t>studiare e sviluppare soluzioni giuridiche in grado di favorire l’innovazione, con costante attenzione al bilanciamento dei contrastanti valori in gioco, </a:t>
            </a:r>
            <a:r>
              <a:rPr lang="it-IT" dirty="0">
                <a:ea typeface="Times New Roman" panose="02020603050405020304" pitchFamily="18" charset="0"/>
              </a:rPr>
              <a:t>riportando al centro della riflessione il tema dei fini del diritto e delle scelte di valore sottese alle diverse soluzioni giuridiche prospettate o prospettabili</a:t>
            </a:r>
            <a:r>
              <a:rPr lang="it-IT" dirty="0"/>
              <a:t>;</a:t>
            </a:r>
          </a:p>
          <a:p>
            <a:pPr marL="0" indent="0" algn="just">
              <a:lnSpc>
                <a:spcPct val="90000"/>
              </a:lnSpc>
              <a:buNone/>
            </a:pPr>
            <a:endParaRPr lang="it-IT" dirty="0"/>
          </a:p>
          <a:p>
            <a:pPr algn="just">
              <a:lnSpc>
                <a:spcPct val="90000"/>
              </a:lnSpc>
            </a:pPr>
            <a:r>
              <a:rPr lang="it-IT" dirty="0"/>
              <a:t>studiare e promuovere soluzioni giuridiche sostenibili ed ecologiche, nella cornice dell’innovazione scientifica e tecnologica, diffondendo una vera e propria cultura giuridica della sostenibilità;</a:t>
            </a:r>
          </a:p>
          <a:p>
            <a:pPr algn="just">
              <a:lnSpc>
                <a:spcPct val="90000"/>
              </a:lnSpc>
            </a:pPr>
            <a:endParaRPr lang="it-IT" dirty="0"/>
          </a:p>
          <a:p>
            <a:pPr algn="just">
              <a:lnSpc>
                <a:spcPct val="90000"/>
              </a:lnSpc>
            </a:pPr>
            <a:r>
              <a:rPr lang="it-IT" dirty="0"/>
              <a:t>prestare particolare attenzione, per ciascuna area di indagine, alle ricadute tecniche, etiche, sociali, ambientali, oltreché giuridiche.</a:t>
            </a:r>
          </a:p>
          <a:p>
            <a:endParaRPr lang="it-IT" dirty="0"/>
          </a:p>
        </p:txBody>
      </p:sp>
      <p:pic>
        <p:nvPicPr>
          <p:cNvPr id="4" name="Immagine 4">
            <a:extLst>
              <a:ext uri="{FF2B5EF4-FFF2-40B4-BE49-F238E27FC236}">
                <a16:creationId xmlns:a16="http://schemas.microsoft.com/office/drawing/2014/main" id="{6A6975A9-0CC3-4553-A434-F08CD9B88D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0800" y="525462"/>
            <a:ext cx="1404937" cy="140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214076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CELIS</a:t>
            </a:r>
            <a:r>
              <a:rPr lang="it-IT" dirty="0"/>
              <a:t> (</a:t>
            </a:r>
            <a:r>
              <a:rPr lang="en-US" i="1" dirty="0"/>
              <a:t>Center for Law, Innovation and Sustainability</a:t>
            </a:r>
            <a:r>
              <a:rPr lang="en-US" dirty="0"/>
              <a:t>)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Principali aree di attività:</a:t>
            </a:r>
          </a:p>
          <a:p>
            <a:pPr marL="0" indent="0">
              <a:buNone/>
            </a:pPr>
            <a:endParaRPr lang="it-IT" sz="2800" dirty="0"/>
          </a:p>
          <a:p>
            <a:pPr marL="0" indent="0">
              <a:buNone/>
            </a:pPr>
            <a:r>
              <a:rPr lang="it-IT" sz="2800" dirty="0"/>
              <a:t>A) Salute e innovazione</a:t>
            </a:r>
          </a:p>
          <a:p>
            <a:pPr marL="0" indent="0">
              <a:buNone/>
            </a:pPr>
            <a:r>
              <a:rPr lang="it-IT" sz="2800" dirty="0"/>
              <a:t>B) Innovazione e </a:t>
            </a:r>
            <a:r>
              <a:rPr lang="it-IT" sz="2800" dirty="0" err="1"/>
              <a:t>sostenibiltà</a:t>
            </a:r>
            <a:r>
              <a:rPr lang="it-IT" sz="2800" dirty="0"/>
              <a:t> </a:t>
            </a:r>
          </a:p>
          <a:p>
            <a:pPr marL="0" indent="0">
              <a:buNone/>
            </a:pPr>
            <a:r>
              <a:rPr lang="it-IT" sz="2800" dirty="0"/>
              <a:t>C) Etica e innovazione</a:t>
            </a:r>
          </a:p>
          <a:p>
            <a:pPr marL="0" indent="0">
              <a:buNone/>
            </a:pPr>
            <a:r>
              <a:rPr lang="it-IT" sz="2800" dirty="0"/>
              <a:t>D) Agenda digitale UE e contratto</a:t>
            </a:r>
          </a:p>
          <a:p>
            <a:pPr marL="0" indent="0">
              <a:buNone/>
            </a:pPr>
            <a:r>
              <a:rPr lang="it-IT" sz="2800" dirty="0"/>
              <a:t>E) Intelligenza Artificiale, </a:t>
            </a:r>
            <a:r>
              <a:rPr lang="it-IT" sz="2800" i="1" dirty="0" err="1"/>
              <a:t>Algorithmic</a:t>
            </a:r>
            <a:r>
              <a:rPr lang="it-IT" sz="2800" i="1" dirty="0"/>
              <a:t> </a:t>
            </a:r>
            <a:r>
              <a:rPr lang="it-IT" sz="2800" i="1" dirty="0" err="1"/>
              <a:t>Decision</a:t>
            </a:r>
            <a:r>
              <a:rPr lang="it-IT" sz="2800" i="1" dirty="0"/>
              <a:t> Making</a:t>
            </a:r>
          </a:p>
          <a:p>
            <a:pPr marL="0" indent="0">
              <a:buNone/>
            </a:pPr>
            <a:endParaRPr lang="it-IT" sz="2800" i="1" dirty="0"/>
          </a:p>
        </p:txBody>
      </p:sp>
      <p:pic>
        <p:nvPicPr>
          <p:cNvPr id="4" name="Immagine 4">
            <a:extLst>
              <a:ext uri="{FF2B5EF4-FFF2-40B4-BE49-F238E27FC236}">
                <a16:creationId xmlns:a16="http://schemas.microsoft.com/office/drawing/2014/main" id="{A14BC868-8307-4A83-AC3C-D7E9B9964B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0800" y="417656"/>
            <a:ext cx="1404937" cy="140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153545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657739"/>
          </a:xfrm>
        </p:spPr>
        <p:txBody>
          <a:bodyPr>
            <a:normAutofit fontScale="90000"/>
          </a:bodyPr>
          <a:lstStyle/>
          <a:p>
            <a:pPr algn="just"/>
            <a:r>
              <a:rPr lang="it-IT" b="1" dirty="0"/>
              <a:t>Ricerche</a:t>
            </a:r>
            <a:r>
              <a:rPr lang="it-IT" dirty="0"/>
              <a:t> in corso ed </a:t>
            </a:r>
            <a:r>
              <a:rPr lang="it-IT" b="1" dirty="0"/>
              <a:t>attività di c.d. «terza missione» </a:t>
            </a:r>
            <a:r>
              <a:rPr lang="it-IT" dirty="0"/>
              <a:t>- area privatistica e comparatistica: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77334" y="2827176"/>
            <a:ext cx="8596668" cy="3214186"/>
          </a:xfrm>
        </p:spPr>
        <p:txBody>
          <a:bodyPr/>
          <a:lstStyle/>
          <a:p>
            <a:pPr algn="just"/>
            <a:r>
              <a:rPr lang="it-IT" dirty="0"/>
              <a:t> </a:t>
            </a:r>
            <a:r>
              <a:rPr lang="it-IT" b="1" i="1" dirty="0"/>
              <a:t>Ricerca scientifica sostenibile </a:t>
            </a:r>
            <a:r>
              <a:rPr lang="it-IT" dirty="0"/>
              <a:t>(ricerca biomedica e benessere animale, in armonia con i «3R </a:t>
            </a:r>
            <a:r>
              <a:rPr lang="it-IT" dirty="0" err="1"/>
              <a:t>principles</a:t>
            </a:r>
            <a:r>
              <a:rPr lang="it-IT" dirty="0"/>
              <a:t>» (</a:t>
            </a:r>
            <a:r>
              <a:rPr lang="it-IT" i="1" dirty="0" err="1"/>
              <a:t>Replacement</a:t>
            </a:r>
            <a:r>
              <a:rPr lang="it-IT" i="1" dirty="0"/>
              <a:t>, </a:t>
            </a:r>
            <a:r>
              <a:rPr lang="it-IT" i="1" dirty="0" err="1"/>
              <a:t>Reduction</a:t>
            </a:r>
            <a:r>
              <a:rPr lang="it-IT" i="1" dirty="0"/>
              <a:t> e </a:t>
            </a:r>
            <a:r>
              <a:rPr lang="it-IT" i="1" dirty="0" err="1"/>
              <a:t>Refinement</a:t>
            </a:r>
            <a:r>
              <a:rPr lang="it-IT" dirty="0"/>
              <a:t>);</a:t>
            </a:r>
          </a:p>
          <a:p>
            <a:pPr algn="just"/>
            <a:r>
              <a:rPr lang="it-IT" b="1" dirty="0"/>
              <a:t>«</a:t>
            </a:r>
            <a:r>
              <a:rPr lang="it-IT" b="1" i="1" dirty="0"/>
              <a:t>Toolbox</a:t>
            </a:r>
            <a:r>
              <a:rPr lang="it-IT" b="1" dirty="0"/>
              <a:t>» tecnico-giuridica </a:t>
            </a:r>
            <a:r>
              <a:rPr lang="it-IT" dirty="0"/>
              <a:t>per accompagnare gli operatori nella definizione e nell’analisi del quadro giuridico e </a:t>
            </a:r>
            <a:r>
              <a:rPr lang="it-IT" dirty="0" err="1"/>
              <a:t>regolatorio</a:t>
            </a:r>
            <a:r>
              <a:rPr lang="it-IT" dirty="0"/>
              <a:t> in materia di </a:t>
            </a:r>
            <a:r>
              <a:rPr lang="it-IT" b="1" dirty="0"/>
              <a:t>dispositivi medici</a:t>
            </a:r>
            <a:r>
              <a:rPr lang="it-IT" dirty="0"/>
              <a:t>: fasi di progettazione, </a:t>
            </a:r>
            <a:r>
              <a:rPr lang="it-IT" dirty="0" err="1"/>
              <a:t>pre</a:t>
            </a:r>
            <a:r>
              <a:rPr lang="it-IT" dirty="0"/>
              <a:t>-commercializzazione e sorveglianza </a:t>
            </a:r>
            <a:r>
              <a:rPr lang="it-IT" i="1" dirty="0"/>
              <a:t>post-market </a:t>
            </a:r>
            <a:r>
              <a:rPr lang="it-IT" dirty="0"/>
              <a:t>(novità MDR);</a:t>
            </a:r>
          </a:p>
          <a:p>
            <a:pPr algn="just"/>
            <a:r>
              <a:rPr lang="it-IT" b="1" dirty="0"/>
              <a:t>«</a:t>
            </a:r>
            <a:r>
              <a:rPr lang="it-IT" b="1" i="1" dirty="0"/>
              <a:t>Toolbox</a:t>
            </a:r>
            <a:r>
              <a:rPr lang="it-IT" b="1" dirty="0"/>
              <a:t>» giuridica </a:t>
            </a:r>
            <a:r>
              <a:rPr lang="it-IT" dirty="0"/>
              <a:t>per accompagnare gli operatori che avviino uno o più processi di transizione nell’ottica di una maggiore </a:t>
            </a:r>
            <a:r>
              <a:rPr lang="it-IT" b="1" dirty="0"/>
              <a:t>sostenibilità ambientale </a:t>
            </a:r>
            <a:r>
              <a:rPr lang="it-IT" dirty="0"/>
              <a:t>(es. Tassonomia UE, comunicazione societaria su sostenibilità, doveri fiduciari, POG etc.).</a:t>
            </a:r>
          </a:p>
          <a:p>
            <a:endParaRPr lang="it-IT" dirty="0"/>
          </a:p>
          <a:p>
            <a:endParaRPr lang="it-IT" dirty="0"/>
          </a:p>
          <a:p>
            <a:pPr marL="0" indent="0">
              <a:buNone/>
            </a:pPr>
            <a:endParaRPr lang="it-IT" dirty="0"/>
          </a:p>
        </p:txBody>
      </p:sp>
      <p:pic>
        <p:nvPicPr>
          <p:cNvPr id="4" name="Immagine 4">
            <a:extLst>
              <a:ext uri="{FF2B5EF4-FFF2-40B4-BE49-F238E27FC236}">
                <a16:creationId xmlns:a16="http://schemas.microsoft.com/office/drawing/2014/main" id="{08FBD324-EE2C-4C3D-A0AC-F8C4BE0F14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40172" y="358281"/>
            <a:ext cx="1404937" cy="140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676226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51979" y="572276"/>
            <a:ext cx="8596668" cy="1657739"/>
          </a:xfrm>
        </p:spPr>
        <p:txBody>
          <a:bodyPr>
            <a:normAutofit fontScale="90000"/>
          </a:bodyPr>
          <a:lstStyle/>
          <a:p>
            <a:pPr algn="just"/>
            <a:r>
              <a:rPr lang="it-IT" dirty="0"/>
              <a:t>Ricerche in corso ed attività di c.d. «terza missione» - Cattedra Diritto Amministrativo, Prof. Monica </a:t>
            </a:r>
            <a:r>
              <a:rPr lang="it-IT" dirty="0" err="1"/>
              <a:t>Delsignore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77334" y="2379305"/>
            <a:ext cx="8596668" cy="4002833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it-IT" sz="7200" dirty="0"/>
              <a:t>Nell’ambito delle politiche del GREEN DEAL e del programma NEXT GENERATION EU </a:t>
            </a:r>
            <a:r>
              <a:rPr lang="it-IT" sz="7200" i="1" dirty="0"/>
              <a:t>focus</a:t>
            </a:r>
            <a:r>
              <a:rPr lang="it-IT" sz="7200" dirty="0"/>
              <a:t> su </a:t>
            </a:r>
          </a:p>
          <a:p>
            <a:pPr algn="just"/>
            <a:r>
              <a:rPr lang="it-IT" sz="7200" b="1" dirty="0"/>
              <a:t>Economia circolare  e </a:t>
            </a:r>
            <a:r>
              <a:rPr lang="it-IT" sz="7200" b="1" dirty="0" err="1"/>
              <a:t>Bioeconomia</a:t>
            </a:r>
            <a:r>
              <a:rPr lang="it-IT" sz="7200" dirty="0"/>
              <a:t>: Ricerca relativa alla disciplina dei rifiuti, con particolare riguardo alle biomasse e alla nozione di sottoprodotto e </a:t>
            </a:r>
            <a:r>
              <a:rPr lang="it-IT" sz="7200" i="1" dirty="0"/>
              <a:t>end of </a:t>
            </a:r>
            <a:r>
              <a:rPr lang="it-IT" sz="7200" i="1" dirty="0" err="1"/>
              <a:t>waste</a:t>
            </a:r>
            <a:r>
              <a:rPr lang="it-IT" sz="7200" dirty="0"/>
              <a:t>;</a:t>
            </a:r>
          </a:p>
          <a:p>
            <a:pPr algn="just"/>
            <a:r>
              <a:rPr lang="it-IT" sz="7200" b="1" dirty="0"/>
              <a:t>Applicazioni innovazioni tecnologiche e IA ai fini della protezione ambientale</a:t>
            </a:r>
            <a:r>
              <a:rPr lang="it-IT" sz="7200" dirty="0"/>
              <a:t>: spazi di implementazione anche attraverso nuove forme di partenariato pubblico privato (PPP per l'innovazione o PCP);</a:t>
            </a:r>
          </a:p>
          <a:p>
            <a:pPr algn="just"/>
            <a:r>
              <a:rPr lang="it-IT" sz="7200" b="1" dirty="0"/>
              <a:t>Principio DNSH</a:t>
            </a:r>
            <a:r>
              <a:rPr lang="it-IT" sz="7200" dirty="0"/>
              <a:t> («</a:t>
            </a:r>
            <a:r>
              <a:rPr lang="it-IT" sz="7200" i="1" dirty="0"/>
              <a:t>do no </a:t>
            </a:r>
            <a:r>
              <a:rPr lang="it-IT" sz="7200" i="1" dirty="0" err="1"/>
              <a:t>significant</a:t>
            </a:r>
            <a:r>
              <a:rPr lang="it-IT" sz="7200" i="1" dirty="0"/>
              <a:t> </a:t>
            </a:r>
            <a:r>
              <a:rPr lang="it-IT" sz="7200" i="1" dirty="0" err="1"/>
              <a:t>harm</a:t>
            </a:r>
            <a:r>
              <a:rPr lang="it-IT" sz="7200" dirty="0"/>
              <a:t>»): elaborazione di criteri per la valutazione delle singole misure, anche alla luce della disciplina già esistente in tema di impatti ambientali (VAS, VIA);</a:t>
            </a:r>
          </a:p>
          <a:p>
            <a:pPr algn="just"/>
            <a:r>
              <a:rPr lang="it-IT" sz="7200" b="1" dirty="0"/>
              <a:t>Aiuti di Stato</a:t>
            </a:r>
            <a:r>
              <a:rPr lang="it-IT" sz="7200" dirty="0"/>
              <a:t>: nuova comunicazione e ridefinizione spazi intervento pubblico  ai fini della promozione delle politiche ambientali.</a:t>
            </a:r>
          </a:p>
          <a:p>
            <a:endParaRPr lang="it-IT" sz="6400" dirty="0"/>
          </a:p>
          <a:p>
            <a:endParaRPr lang="it-IT" dirty="0"/>
          </a:p>
          <a:p>
            <a:pPr algn="just"/>
            <a:endParaRPr lang="it-IT" dirty="0"/>
          </a:p>
          <a:p>
            <a:endParaRPr lang="it-IT" dirty="0"/>
          </a:p>
          <a:p>
            <a:endParaRPr lang="it-IT" dirty="0"/>
          </a:p>
          <a:p>
            <a:pPr marL="0" indent="0">
              <a:buNone/>
            </a:pPr>
            <a:r>
              <a:rPr lang="it-IT" dirty="0"/>
              <a:t> </a:t>
            </a:r>
          </a:p>
          <a:p>
            <a:endParaRPr lang="it-IT" dirty="0"/>
          </a:p>
          <a:p>
            <a:pPr marL="0" indent="0">
              <a:buNone/>
            </a:pPr>
            <a:endParaRPr lang="it-IT" dirty="0"/>
          </a:p>
        </p:txBody>
      </p:sp>
      <p:pic>
        <p:nvPicPr>
          <p:cNvPr id="4" name="Immagine 4">
            <a:extLst>
              <a:ext uri="{FF2B5EF4-FFF2-40B4-BE49-F238E27FC236}">
                <a16:creationId xmlns:a16="http://schemas.microsoft.com/office/drawing/2014/main" id="{4A180221-BCFF-43FD-9345-EB3339FB49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5797" y="322655"/>
            <a:ext cx="1404937" cy="140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943432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1243AE7-DF5E-4E0F-85F3-648F0B67F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SETTIMANA DELL’INVESTIMENTO  SOSTENIBILE (SRI) 2021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2235C60-08A3-4E18-BBC3-8CCCF3CDC8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kumimoji="0" lang="it-IT" sz="36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rebuchet MS" panose="020B0603020202020204"/>
              <a:ea typeface="+mj-ea"/>
              <a:cs typeface="+mj-cs"/>
            </a:endParaRPr>
          </a:p>
          <a:p>
            <a:pPr marL="0" indent="0">
              <a:buNone/>
            </a:pP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Finanza sostenibile, mercato assicurativo e crisi pandemica: </a:t>
            </a:r>
          </a:p>
          <a:p>
            <a:pPr marL="0" indent="0">
              <a:buNone/>
            </a:pP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tra vincoli giuridici e innovazione</a:t>
            </a:r>
            <a:endParaRPr lang="it-I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02027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77334" y="1709609"/>
            <a:ext cx="8914535" cy="4538791"/>
          </a:xfrm>
        </p:spPr>
        <p:txBody>
          <a:bodyPr>
            <a:noAutofit/>
          </a:bodyPr>
          <a:lstStyle/>
          <a:p>
            <a:pPr marL="800100" lvl="1" indent="-342900">
              <a:buAutoNum type="alphaLcParenR"/>
            </a:pPr>
            <a:r>
              <a:rPr lang="it-IT" sz="1800" dirty="0"/>
              <a:t>Il fattore </a:t>
            </a:r>
            <a:r>
              <a:rPr lang="it-IT" sz="1800" i="1" dirty="0"/>
              <a:t>ambientale</a:t>
            </a:r>
          </a:p>
          <a:p>
            <a:pPr marL="800100" lvl="1" indent="-342900">
              <a:buAutoNum type="alphaLcParenR"/>
            </a:pPr>
            <a:r>
              <a:rPr lang="it-IT" sz="1800" dirty="0"/>
              <a:t>Il fattore </a:t>
            </a:r>
            <a:r>
              <a:rPr lang="it-IT" sz="1800" i="1" dirty="0"/>
              <a:t>umano</a:t>
            </a:r>
            <a:r>
              <a:rPr lang="it-IT" sz="1800" dirty="0"/>
              <a:t>: solidarietà</a:t>
            </a:r>
          </a:p>
          <a:p>
            <a:pPr marL="800100" lvl="1" indent="-342900">
              <a:buAutoNum type="alphaLcParenR"/>
            </a:pPr>
            <a:r>
              <a:rPr lang="it-IT" sz="1800" dirty="0"/>
              <a:t>Il fattore </a:t>
            </a:r>
            <a:r>
              <a:rPr lang="it-IT" sz="1800" i="1" dirty="0"/>
              <a:t>etico</a:t>
            </a:r>
          </a:p>
          <a:p>
            <a:pPr lvl="3" algn="just"/>
            <a:r>
              <a:rPr lang="it-IT" sz="1800" b="1" dirty="0"/>
              <a:t>Prospettiva statica</a:t>
            </a:r>
            <a:r>
              <a:rPr lang="it-IT" sz="1800" dirty="0"/>
              <a:t>: ruolo assicuratori come </a:t>
            </a:r>
            <a:r>
              <a:rPr lang="it-IT" sz="1800" i="1" dirty="0"/>
              <a:t>partner</a:t>
            </a:r>
            <a:r>
              <a:rPr lang="it-IT" sz="1800" dirty="0"/>
              <a:t> fondamentali del pubblico per il sostegno alle imprese e ai singoli cittadini: continuità delle coperture, spinta a innovazione tecnologica  </a:t>
            </a:r>
          </a:p>
          <a:p>
            <a:pPr lvl="3" algn="just"/>
            <a:r>
              <a:rPr lang="it-IT" sz="1800" b="1" dirty="0"/>
              <a:t>Prospettiva dinamica</a:t>
            </a:r>
            <a:r>
              <a:rPr lang="it-IT" sz="1800" dirty="0"/>
              <a:t>: misure proattive/</a:t>
            </a:r>
            <a:r>
              <a:rPr lang="it-IT" sz="1800" i="1" dirty="0" err="1"/>
              <a:t>win</a:t>
            </a:r>
            <a:r>
              <a:rPr lang="it-IT" sz="1800" i="1" dirty="0"/>
              <a:t> </a:t>
            </a:r>
            <a:r>
              <a:rPr lang="it-IT" sz="1800" i="1" dirty="0" err="1"/>
              <a:t>win</a:t>
            </a:r>
            <a:r>
              <a:rPr lang="it-IT" sz="1800" i="1" dirty="0"/>
              <a:t> </a:t>
            </a:r>
            <a:r>
              <a:rPr lang="it-IT" sz="1800" i="1" dirty="0" err="1"/>
              <a:t>solutions</a:t>
            </a:r>
            <a:r>
              <a:rPr lang="it-IT" sz="1800" dirty="0"/>
              <a:t>: creazione e offerta di nuovi prodotti che disincentivano emissione di gas serra; riduzione del premio in caso di comportamenti ambientali virtuosi (es. formula «</a:t>
            </a:r>
            <a:r>
              <a:rPr lang="it-IT" sz="1800" i="1" dirty="0" err="1"/>
              <a:t>pay</a:t>
            </a:r>
            <a:r>
              <a:rPr lang="it-IT" sz="1800" i="1" dirty="0"/>
              <a:t> </a:t>
            </a:r>
            <a:r>
              <a:rPr lang="it-IT" sz="1800" i="1" dirty="0" err="1"/>
              <a:t>as</a:t>
            </a:r>
            <a:r>
              <a:rPr lang="it-IT" sz="1800" i="1" dirty="0"/>
              <a:t> </a:t>
            </a:r>
            <a:r>
              <a:rPr lang="it-IT" sz="1800" i="1" dirty="0" err="1"/>
              <a:t>you</a:t>
            </a:r>
            <a:r>
              <a:rPr lang="it-IT" sz="1800" i="1" dirty="0"/>
              <a:t> drive</a:t>
            </a:r>
            <a:r>
              <a:rPr lang="it-IT" sz="1800" dirty="0"/>
              <a:t>»)</a:t>
            </a:r>
          </a:p>
          <a:p>
            <a:pPr lvl="3" algn="just"/>
            <a:r>
              <a:rPr lang="it-IT" sz="1800" b="1" dirty="0"/>
              <a:t>Prodotti assicurativi ad alto valore sociale </a:t>
            </a:r>
            <a:r>
              <a:rPr lang="it-IT" sz="1800" b="1" dirty="0">
                <a:sym typeface="Wingdings" panose="05000000000000000000" pitchFamily="2" charset="2"/>
              </a:rPr>
              <a:t> </a:t>
            </a:r>
            <a:r>
              <a:rPr lang="it-IT" sz="1800" dirty="0"/>
              <a:t>impegno a una gestione </a:t>
            </a:r>
            <a:r>
              <a:rPr lang="it-IT" sz="1800" i="1" dirty="0"/>
              <a:t>social </a:t>
            </a:r>
            <a:r>
              <a:rPr lang="it-IT" sz="1800" i="1" dirty="0" err="1"/>
              <a:t>oriented</a:t>
            </a:r>
            <a:r>
              <a:rPr lang="it-IT" sz="1800" dirty="0"/>
              <a:t> delle coperture e dei sinistri in periodo di pandemia</a:t>
            </a:r>
          </a:p>
        </p:txBody>
      </p:sp>
      <p:pic>
        <p:nvPicPr>
          <p:cNvPr id="4" name="Immagine 4">
            <a:extLst>
              <a:ext uri="{FF2B5EF4-FFF2-40B4-BE49-F238E27FC236}">
                <a16:creationId xmlns:a16="http://schemas.microsoft.com/office/drawing/2014/main" id="{ED4B6300-D829-490B-A03D-DD38503641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7672" y="322654"/>
            <a:ext cx="1404937" cy="140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olo 7">
            <a:extLst>
              <a:ext uri="{FF2B5EF4-FFF2-40B4-BE49-F238E27FC236}">
                <a16:creationId xmlns:a16="http://schemas.microsoft.com/office/drawing/2014/main" id="{FA965DD9-2B03-4D1F-A3E5-C419A126B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L’</a:t>
            </a:r>
            <a:r>
              <a:rPr lang="it-IT" b="1" dirty="0"/>
              <a:t>essenzialità</a:t>
            </a:r>
            <a:r>
              <a:rPr lang="it-IT" dirty="0"/>
              <a:t> dei fattori ESG:</a:t>
            </a:r>
          </a:p>
        </p:txBody>
      </p:sp>
    </p:spTree>
    <p:extLst>
      <p:ext uri="{BB962C8B-B14F-4D97-AF65-F5344CB8AC3E}">
        <p14:creationId xmlns:p14="http://schemas.microsoft.com/office/powerpoint/2010/main" val="8954123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Green Deal e Comunicazione Commissione UE 21.04.2021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r>
              <a:rPr lang="it-IT" b="1" dirty="0"/>
              <a:t>Tassonomia </a:t>
            </a:r>
          </a:p>
          <a:p>
            <a:endParaRPr lang="it-IT" dirty="0"/>
          </a:p>
          <a:p>
            <a:r>
              <a:rPr lang="it-IT" b="1" dirty="0"/>
              <a:t>Obblighi per il mercato</a:t>
            </a:r>
          </a:p>
          <a:p>
            <a:endParaRPr lang="it-IT" dirty="0"/>
          </a:p>
          <a:p>
            <a:r>
              <a:rPr lang="it-IT" b="1" dirty="0"/>
              <a:t>Obblighi verso l’utenza  </a:t>
            </a:r>
          </a:p>
          <a:p>
            <a:endParaRPr lang="it-IT" dirty="0"/>
          </a:p>
          <a:p>
            <a:pPr marL="0" indent="0">
              <a:buNone/>
            </a:pPr>
            <a:r>
              <a:rPr lang="it-IT" dirty="0"/>
              <a:t>Prospettiva </a:t>
            </a:r>
            <a:r>
              <a:rPr lang="it-IT" b="1" i="1" dirty="0" err="1"/>
              <a:t>regolatoria</a:t>
            </a:r>
            <a:r>
              <a:rPr lang="it-IT" dirty="0"/>
              <a:t> e di </a:t>
            </a:r>
            <a:r>
              <a:rPr lang="it-IT" b="1" i="1" dirty="0"/>
              <a:t>orientamento</a:t>
            </a:r>
            <a:r>
              <a:rPr lang="it-IT" dirty="0"/>
              <a:t> </a:t>
            </a:r>
            <a:r>
              <a:rPr lang="it-IT" dirty="0">
                <a:sym typeface="Wingdings" panose="05000000000000000000" pitchFamily="2" charset="2"/>
              </a:rPr>
              <a:t> «orientare verso» e non solo informare! </a:t>
            </a:r>
            <a:endParaRPr lang="it-IT" dirty="0"/>
          </a:p>
          <a:p>
            <a:endParaRPr lang="it-IT" dirty="0"/>
          </a:p>
          <a:p>
            <a:endParaRPr lang="it-IT" dirty="0"/>
          </a:p>
        </p:txBody>
      </p:sp>
      <p:pic>
        <p:nvPicPr>
          <p:cNvPr id="4" name="Immagine 4">
            <a:extLst>
              <a:ext uri="{FF2B5EF4-FFF2-40B4-BE49-F238E27FC236}">
                <a16:creationId xmlns:a16="http://schemas.microsoft.com/office/drawing/2014/main" id="{FD8F36D0-E5D0-4613-9CA8-746B99AFAF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9548" y="275153"/>
            <a:ext cx="1404937" cy="140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64481587"/>
      </p:ext>
    </p:extLst>
  </p:cSld>
  <p:clrMapOvr>
    <a:masterClrMapping/>
  </p:clrMapOvr>
</p:sld>
</file>

<file path=ppt/theme/theme1.xml><?xml version="1.0" encoding="utf-8"?>
<a:theme xmlns:a="http://schemas.openxmlformats.org/drawingml/2006/main" name="Sfaccettatura">
  <a:themeElements>
    <a:clrScheme name="Sfaccettatur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Sfaccettatur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faccettatur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1993</TotalTime>
  <Words>1053</Words>
  <Application>Microsoft Office PowerPoint</Application>
  <PresentationFormat>Widescreen</PresentationFormat>
  <Paragraphs>96</Paragraphs>
  <Slides>14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20" baseType="lpstr">
      <vt:lpstr>Arial</vt:lpstr>
      <vt:lpstr>Bahnschrift SemiBold Condensed</vt:lpstr>
      <vt:lpstr>Trebuchet MS</vt:lpstr>
      <vt:lpstr>Wingdings</vt:lpstr>
      <vt:lpstr>Wingdings 3</vt:lpstr>
      <vt:lpstr>Sfaccettatura</vt:lpstr>
      <vt:lpstr>SETTIMANA DELL’INVESTIMENTO  SOSTENIBILE (SRI) 2021 </vt:lpstr>
      <vt:lpstr>Presentazione standard di PowerPoint</vt:lpstr>
      <vt:lpstr>Tra gli obiettivi di CELIS vi sono inter alia:</vt:lpstr>
      <vt:lpstr>CELIS (Center for Law, Innovation and Sustainability) </vt:lpstr>
      <vt:lpstr>Ricerche in corso ed attività di c.d. «terza missione» - area privatistica e comparatistica:</vt:lpstr>
      <vt:lpstr>Ricerche in corso ed attività di c.d. «terza missione» - Cattedra Diritto Amministrativo, Prof. Monica Delsignore</vt:lpstr>
      <vt:lpstr>SETTIMANA DELL’INVESTIMENTO  SOSTENIBILE (SRI) 2021</vt:lpstr>
      <vt:lpstr>L’essenzialità dei fattori ESG:</vt:lpstr>
      <vt:lpstr>Green Deal e Comunicazione Commissione UE 21.04.2021</vt:lpstr>
      <vt:lpstr>Obblighi di disclosure e di «orientamento» nell’esecuzione dei doveri fiduciari </vt:lpstr>
      <vt:lpstr>Il Regolamento UE Tassonomia (2020/852)</vt:lpstr>
      <vt:lpstr>Il Regolamento UE Tassonomia (2020/852)</vt:lpstr>
      <vt:lpstr>Il Regolamento UE Tassonomia (2020/852)</vt:lpstr>
      <vt:lpstr>CELIS - Center for Law, Innovation and Sustainability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diana.cerini@unimib.it</dc:creator>
  <cp:lastModifiedBy>Andrea Pisani</cp:lastModifiedBy>
  <cp:revision>26</cp:revision>
  <dcterms:created xsi:type="dcterms:W3CDTF">2021-11-10T12:31:29Z</dcterms:created>
  <dcterms:modified xsi:type="dcterms:W3CDTF">2022-01-19T11:25:16Z</dcterms:modified>
</cp:coreProperties>
</file>